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5_593446ED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63" r:id="rId4"/>
    <p:sldId id="260" r:id="rId5"/>
    <p:sldId id="258" r:id="rId6"/>
    <p:sldId id="259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995DB3D-043B-C981-EF26-6001A6D07DCE}" name="Emre Geçit" initials="EG" userId="e19bc9286a8de5cc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8/10/relationships/authors" Target="authors.xml"/></Relationships>
</file>

<file path=ppt/comments/modernComment_105_593446E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BC7F0A4-9092-46F6-A883-5C0E08D6DC0F}" authorId="{4995DB3D-043B-C981-EF26-6001A6D07DCE}" created="2023-05-23T17:29:21.3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96598253" sldId="261"/>
      <ac:picMk id="3074" creationId="{1DD9CBAA-FD6F-A926-E976-C4422BCA20E7}"/>
    </ac:deMkLst>
    <p188:txBody>
      <a:bodyPr/>
      <a:lstStyle/>
      <a:p>
        <a:r>
          <a:rPr lang="en-GB"/>
          <a:t>9 Nisan 2018</a:t>
        </a:r>
      </a:p>
    </p188:txBody>
  </p188:cm>
</p188:cmLst>
</file>

<file path=ppt/media/image1.jpeg>
</file>

<file path=ppt/media/image10.png>
</file>

<file path=ppt/media/image2.jpeg>
</file>

<file path=ppt/media/image3.jpeg>
</file>

<file path=ppt/media/image4.pn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4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08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2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55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9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74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3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8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5/24/2023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721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r.wikipedia.org/wiki/K%C3%B6%C5%9Fe_yazar%C4%B1" TargetMode="External"/><Relationship Id="rId2" Type="http://schemas.openxmlformats.org/officeDocument/2006/relationships/hyperlink" Target="https://tr.wikipedia.org/wiki/Yaza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r.wikipedia.org/wiki/Dergi" TargetMode="External"/><Relationship Id="rId4" Type="http://schemas.openxmlformats.org/officeDocument/2006/relationships/hyperlink" Target="https://tr.wikipedia.org/wiki/Gazet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microsoft.com/office/2018/10/relationships/comments" Target="../comments/modernComment_105_593446ED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587426-A582-145F-BA2B-5E5B20A276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9883" r="-1" b="15098"/>
          <a:stretch/>
        </p:blipFill>
        <p:spPr>
          <a:xfrm>
            <a:off x="20" y="10"/>
            <a:ext cx="1218892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7F5F69-6E14-9BBD-920C-D7895B8FF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233" y="686020"/>
            <a:ext cx="8630138" cy="274298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Köşe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Yazısı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418E9-EFE0-CDAF-3EDE-224BA9983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4233" y="3602038"/>
            <a:ext cx="8630138" cy="2569942"/>
          </a:xfrm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433877-8295-4A0D-94F7-BFD8A63360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23" name="Oval 11">
              <a:extLst>
                <a:ext uri="{FF2B5EF4-FFF2-40B4-BE49-F238E27FC236}">
                  <a16:creationId xmlns:a16="http://schemas.microsoft.com/office/drawing/2014/main" id="{51FD208E-0612-408E-9D15-241B45325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0005FEAC-EF53-4E59-AFAA-B72D0F702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5" name="Freeform: Shape 13">
              <a:extLst>
                <a:ext uri="{FF2B5EF4-FFF2-40B4-BE49-F238E27FC236}">
                  <a16:creationId xmlns:a16="http://schemas.microsoft.com/office/drawing/2014/main" id="{20D9F4E7-B583-4E44-AE18-421B268FB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6" name="Freeform: Shape 14">
              <a:extLst>
                <a:ext uri="{FF2B5EF4-FFF2-40B4-BE49-F238E27FC236}">
                  <a16:creationId xmlns:a16="http://schemas.microsoft.com/office/drawing/2014/main" id="{3C41D6DC-5CB2-4929-AAA8-328E7AA84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27" name="Graphic 9">
              <a:extLst>
                <a:ext uri="{FF2B5EF4-FFF2-40B4-BE49-F238E27FC236}">
                  <a16:creationId xmlns:a16="http://schemas.microsoft.com/office/drawing/2014/main" id="{810D7DDE-644B-4D22-86B4-C3FEDF985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8" name="Graphic 9">
              <a:extLst>
                <a:ext uri="{FF2B5EF4-FFF2-40B4-BE49-F238E27FC236}">
                  <a16:creationId xmlns:a16="http://schemas.microsoft.com/office/drawing/2014/main" id="{5777DB78-76A6-4C7E-884B-AE5A8540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06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21AE3-6B1B-9B76-DA1C-AC1B11DBF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DE6A-3580-8C35-9AFA-A56CA4C65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i="0" dirty="0">
                <a:latin typeface="Arial" panose="020B0604020202020204" pitchFamily="34" charset="0"/>
              </a:rPr>
              <a:t>Köşe yazısı</a:t>
            </a:r>
            <a:r>
              <a:rPr lang="tr-TR" b="0" i="0" dirty="0">
                <a:latin typeface="Arial" panose="020B0604020202020204" pitchFamily="34" charset="0"/>
              </a:rPr>
              <a:t> veya </a:t>
            </a:r>
            <a:r>
              <a:rPr lang="tr-TR" b="1" i="0" dirty="0">
                <a:latin typeface="Arial" panose="020B0604020202020204" pitchFamily="34" charset="0"/>
              </a:rPr>
              <a:t>fıkra</a:t>
            </a:r>
            <a:r>
              <a:rPr lang="tr-TR" b="0" i="0" dirty="0">
                <a:latin typeface="Arial" panose="020B0604020202020204" pitchFamily="34" charset="0"/>
              </a:rPr>
              <a:t>; bir </a:t>
            </a:r>
            <a:r>
              <a:rPr lang="tr-TR" b="0" i="0" strike="noStrike" dirty="0">
                <a:latin typeface="Arial" panose="020B0604020202020204" pitchFamily="34" charset="0"/>
                <a:hlinkClick r:id="rId2" tooltip="Yaz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yazarın</a:t>
            </a:r>
            <a:r>
              <a:rPr lang="tr-TR" b="0" i="0" dirty="0">
                <a:latin typeface="Arial" panose="020B0604020202020204" pitchFamily="34" charset="0"/>
              </a:rPr>
              <a:t> ve </a:t>
            </a:r>
            <a:r>
              <a:rPr lang="tr-TR" b="0" i="0" strike="noStrike" dirty="0">
                <a:latin typeface="Arial" panose="020B0604020202020204" pitchFamily="34" charset="0"/>
                <a:hlinkClick r:id="rId3" tooltip="Köşe yazarı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köşe </a:t>
            </a:r>
            <a:r>
              <a:rPr lang="tr-TR" b="0" i="0" strike="noStrike" dirty="0" err="1">
                <a:latin typeface="Arial" panose="020B0604020202020204" pitchFamily="34" charset="0"/>
                <a:hlinkClick r:id="rId3" tooltip="Köşe yazarı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yazarı</a:t>
            </a:r>
            <a:r>
              <a:rPr lang="tr-TR" b="0" i="0" dirty="0" err="1">
                <a:latin typeface="Arial" panose="020B0604020202020204" pitchFamily="34" charset="0"/>
              </a:rPr>
              <a:t>'nın</a:t>
            </a:r>
            <a:r>
              <a:rPr lang="tr-TR" b="0" i="0" dirty="0">
                <a:latin typeface="Arial" panose="020B0604020202020204" pitchFamily="34" charset="0"/>
              </a:rPr>
              <a:t> herhangi bir konu veya günlük olaylar hakkındaki görüşlerini, düşüncelerini ayrıntılara inmeden anlattığı </a:t>
            </a:r>
            <a:r>
              <a:rPr lang="tr-TR" b="0" i="0" strike="noStrike" dirty="0">
                <a:latin typeface="Arial" panose="020B0604020202020204" pitchFamily="34" charset="0"/>
                <a:hlinkClick r:id="rId4" tooltip="Gazet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gazete</a:t>
            </a:r>
            <a:r>
              <a:rPr lang="tr-TR" b="0" i="0" dirty="0">
                <a:latin typeface="Arial" panose="020B0604020202020204" pitchFamily="34" charset="0"/>
              </a:rPr>
              <a:t> ve </a:t>
            </a:r>
            <a:r>
              <a:rPr lang="tr-TR" b="0" i="0" strike="noStrike" dirty="0">
                <a:latin typeface="Arial" panose="020B0604020202020204" pitchFamily="34" charset="0"/>
                <a:hlinkClick r:id="rId5" tooltip="Derg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dergilerde</a:t>
            </a:r>
            <a:r>
              <a:rPr lang="tr-TR" b="0" i="0" dirty="0">
                <a:latin typeface="Arial" panose="020B0604020202020204" pitchFamily="34" charset="0"/>
              </a:rPr>
              <a:t> yayımlanan kısa fikir yazılarının genel adıdır.</a:t>
            </a:r>
            <a:endParaRPr lang="en-US" b="0" i="0" dirty="0">
              <a:latin typeface="Arial" panose="020B0604020202020204" pitchFamily="34" charset="0"/>
            </a:endParaRPr>
          </a:p>
          <a:p>
            <a:r>
              <a:rPr lang="en-US" dirty="0" err="1"/>
              <a:t>Günümüzde</a:t>
            </a:r>
            <a:r>
              <a:rPr lang="en-US" dirty="0"/>
              <a:t> internet </a:t>
            </a:r>
            <a:r>
              <a:rPr lang="en-US" dirty="0" err="1"/>
              <a:t>ortamında</a:t>
            </a:r>
            <a:r>
              <a:rPr lang="en-US" dirty="0"/>
              <a:t> da </a:t>
            </a:r>
            <a:r>
              <a:rPr lang="en-US" dirty="0" err="1"/>
              <a:t>yerlerini</a:t>
            </a:r>
            <a:r>
              <a:rPr lang="en-US" dirty="0"/>
              <a:t> </a:t>
            </a:r>
            <a:r>
              <a:rPr lang="en-US" dirty="0" err="1"/>
              <a:t>bulmaktadırlar</a:t>
            </a:r>
            <a:r>
              <a:rPr lang="en-US" dirty="0"/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9858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6C09-CCE1-5AAB-359F-8F7B650B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Türk</a:t>
            </a:r>
            <a:r>
              <a:rPr lang="en-US" dirty="0"/>
              <a:t> </a:t>
            </a:r>
            <a:r>
              <a:rPr lang="en-US" dirty="0" err="1"/>
              <a:t>Edebiyatında</a:t>
            </a:r>
            <a:r>
              <a:rPr lang="en-US" dirty="0"/>
              <a:t> </a:t>
            </a:r>
            <a:r>
              <a:rPr lang="en-US" dirty="0" err="1"/>
              <a:t>Köşe</a:t>
            </a:r>
            <a:r>
              <a:rPr lang="en-US" dirty="0"/>
              <a:t> </a:t>
            </a:r>
            <a:r>
              <a:rPr lang="en-US" dirty="0" err="1"/>
              <a:t>Yazısı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1DF45-77B5-0ADC-35E5-661430609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İlk </a:t>
            </a:r>
            <a:r>
              <a:rPr lang="en-US" dirty="0" err="1"/>
              <a:t>kez</a:t>
            </a:r>
            <a:r>
              <a:rPr lang="en-US" dirty="0"/>
              <a:t> </a:t>
            </a:r>
            <a:r>
              <a:rPr lang="en-US" dirty="0" err="1"/>
              <a:t>Tanzimat</a:t>
            </a:r>
            <a:r>
              <a:rPr lang="en-US" dirty="0"/>
              <a:t> </a:t>
            </a:r>
            <a:r>
              <a:rPr lang="en-US" dirty="0" err="1"/>
              <a:t>döneminde</a:t>
            </a:r>
            <a:r>
              <a:rPr lang="en-US" dirty="0"/>
              <a:t> 1860 </a:t>
            </a:r>
            <a:r>
              <a:rPr lang="en-US" dirty="0" err="1"/>
              <a:t>yılında</a:t>
            </a:r>
            <a:endParaRPr lang="en-US" dirty="0"/>
          </a:p>
          <a:p>
            <a:r>
              <a:rPr lang="en-US" dirty="0"/>
              <a:t>İlk </a:t>
            </a:r>
            <a:r>
              <a:rPr lang="en-US"/>
              <a:t>defa </a:t>
            </a:r>
            <a:r>
              <a:rPr lang="en-US" dirty="0" err="1"/>
              <a:t>Şinasi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055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8C8EF8BB-CAC8-44D6-ADC2-B3CC883F4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2E96E8E9-B5CE-4ECC-AD53-D33EBB636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5DA521-8DEF-44F1-AE21-17727E9A3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750" y="3759056"/>
            <a:ext cx="12211115" cy="3100791"/>
            <a:chOff x="-7750" y="3759056"/>
            <a:chExt cx="12211115" cy="3100791"/>
          </a:xfrm>
        </p:grpSpPr>
        <p:sp>
          <p:nvSpPr>
            <p:cNvPr id="13" name="Graphic 18">
              <a:extLst>
                <a:ext uri="{FF2B5EF4-FFF2-40B4-BE49-F238E27FC236}">
                  <a16:creationId xmlns:a16="http://schemas.microsoft.com/office/drawing/2014/main" id="{BBDA0A32-EADE-4D73-8585-32ADB2303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90360" y="3942525"/>
              <a:ext cx="1619244" cy="2467813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F6FEBF2F-7CC6-408C-AA4C-A45AE7DC10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7750" y="3759056"/>
              <a:ext cx="3100791" cy="3100791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1CEE7F3-E727-423D-B141-6BD39479E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3295" y="4014948"/>
              <a:ext cx="511015" cy="51318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AE8879C-3928-47CE-97A9-84870B98A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59546" y="4421992"/>
              <a:ext cx="212276" cy="2122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5B1D1DFA-7B2A-4299-8076-A9E5C7D9E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66038" y="3795475"/>
              <a:ext cx="2281987" cy="228198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1">
                  <a:lumMod val="5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F6D6166-CE61-4972-9386-1D955A73A4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83411" y="4030194"/>
              <a:ext cx="819954" cy="995873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40000"/>
                  <a:lumOff val="6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E8B65DF6-AF48-4572-811B-4A0AFE0EE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8029575" y="3817817"/>
              <a:ext cx="3036177" cy="3036177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4B9C1407-9F36-4DD7-9C50-5DA427B5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8192339" y="3965010"/>
              <a:ext cx="2710066" cy="271006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7567441-36EE-4BD2-844B-FDDE682EE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75869" y="6210300"/>
              <a:ext cx="2163589" cy="645194"/>
            </a:xfrm>
            <a:custGeom>
              <a:avLst/>
              <a:gdLst>
                <a:gd name="connsiteX0" fmla="*/ 1024272 w 2163589"/>
                <a:gd name="connsiteY0" fmla="*/ 0 h 645194"/>
                <a:gd name="connsiteX1" fmla="*/ 2163589 w 2163589"/>
                <a:gd name="connsiteY1" fmla="*/ 0 h 645194"/>
                <a:gd name="connsiteX2" fmla="*/ 2163589 w 2163589"/>
                <a:gd name="connsiteY2" fmla="*/ 645194 h 645194"/>
                <a:gd name="connsiteX3" fmla="*/ 0 w 2163589"/>
                <a:gd name="connsiteY3" fmla="*/ 645194 h 645194"/>
                <a:gd name="connsiteX4" fmla="*/ 76751 w 2163589"/>
                <a:gd name="connsiteY4" fmla="*/ 503789 h 645194"/>
                <a:gd name="connsiteX5" fmla="*/ 1024272 w 2163589"/>
                <a:gd name="connsiteY5" fmla="*/ 0 h 64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3589" h="645194">
                  <a:moveTo>
                    <a:pt x="1024272" y="0"/>
                  </a:moveTo>
                  <a:lnTo>
                    <a:pt x="2163589" y="0"/>
                  </a:lnTo>
                  <a:lnTo>
                    <a:pt x="2163589" y="645194"/>
                  </a:lnTo>
                  <a:lnTo>
                    <a:pt x="0" y="645194"/>
                  </a:lnTo>
                  <a:lnTo>
                    <a:pt x="76751" y="503789"/>
                  </a:lnTo>
                  <a:cubicBezTo>
                    <a:pt x="282096" y="199838"/>
                    <a:pt x="629843" y="0"/>
                    <a:pt x="1024272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Texture">
            <a:extLst>
              <a:ext uri="{FF2B5EF4-FFF2-40B4-BE49-F238E27FC236}">
                <a16:creationId xmlns:a16="http://schemas.microsoft.com/office/drawing/2014/main" id="{64124455-3919-4F24-82F0-1269DE290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2" descr="KMÜ Kurumsal İletişim Koordinatörlüğü">
            <a:extLst>
              <a:ext uri="{FF2B5EF4-FFF2-40B4-BE49-F238E27FC236}">
                <a16:creationId xmlns:a16="http://schemas.microsoft.com/office/drawing/2014/main" id="{F7A6D813-7B39-AFB3-5D0B-8A7B3F03F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1" y="1917602"/>
            <a:ext cx="5528340" cy="4272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AB41A3-C78F-AB43-F039-5A651002CE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701" y="1917602"/>
            <a:ext cx="5888345" cy="30361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6DA85B-AD06-0F80-5AB2-68C351749E1E}"/>
              </a:ext>
            </a:extLst>
          </p:cNvPr>
          <p:cNvSpPr txBox="1"/>
          <p:nvPr/>
        </p:nvSpPr>
        <p:spPr>
          <a:xfrm>
            <a:off x="441961" y="710119"/>
            <a:ext cx="55283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/>
              <a:t>Gazete</a:t>
            </a:r>
            <a:endParaRPr lang="en-GB" sz="5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2BDCEB-B1CA-4E27-01C2-44CA82501A01}"/>
              </a:ext>
            </a:extLst>
          </p:cNvPr>
          <p:cNvSpPr txBox="1"/>
          <p:nvPr/>
        </p:nvSpPr>
        <p:spPr>
          <a:xfrm>
            <a:off x="6221701" y="707079"/>
            <a:ext cx="55283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Web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687207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659AE-8628-7F26-9083-295046B0F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Özellikler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D7D89-2A18-96B9-AAE5-79C83FDA9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09701"/>
            <a:ext cx="7685037" cy="4080250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Gerçek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olaylar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veya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düşünceler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Düşünce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ön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planda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Ayrıntıya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inilmez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İnandırma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zorunluluğu</a:t>
            </a:r>
            <a:r>
              <a:rPr lang="en-GB" b="0" i="0" dirty="0">
                <a:effectLst/>
                <a:latin typeface="Arial" panose="020B0604020202020204" pitchFamily="34" charset="0"/>
              </a:rPr>
              <a:t> yok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İlgi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çekici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Açık</a:t>
            </a:r>
            <a:r>
              <a:rPr lang="en-GB" b="0" i="0" dirty="0">
                <a:effectLst/>
                <a:latin typeface="Arial" panose="020B0604020202020204" pitchFamily="34" charset="0"/>
              </a:rPr>
              <a:t>,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sade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ve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akıcı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bir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dil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 err="1">
                <a:latin typeface="Arial" panose="020B0604020202020204" pitchFamily="34" charset="0"/>
              </a:rPr>
              <a:t>Merak</a:t>
            </a:r>
            <a:r>
              <a:rPr lang="en-GB" dirty="0">
                <a:latin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</a:rPr>
              <a:t>uyandırmalı</a:t>
            </a:r>
            <a:endParaRPr lang="en-GB" dirty="0"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Eğitici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ve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bilgilendirici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effectLst/>
                <a:latin typeface="Arial" panose="020B0604020202020204" pitchFamily="34" charset="0"/>
              </a:rPr>
              <a:t>Kısa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ve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öz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bir</a:t>
            </a:r>
            <a:r>
              <a:rPr lang="en-GB" b="0" i="0" dirty="0"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dil</a:t>
            </a:r>
            <a:endParaRPr lang="en-GB" b="0" i="0" dirty="0"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pic>
        <p:nvPicPr>
          <p:cNvPr id="1026" name="Picture 2" descr="acil. fıkra(köşe yazısı) örnekleri verirmisiniz uygulama ödevi için çok  acil.. - Eodev.com">
            <a:extLst>
              <a:ext uri="{FF2B5EF4-FFF2-40B4-BE49-F238E27FC236}">
                <a16:creationId xmlns:a16="http://schemas.microsoft.com/office/drawing/2014/main" id="{E1876FE2-A375-F436-B720-650A15282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196" y="938719"/>
            <a:ext cx="4353380" cy="498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464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1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3" name="Background Fill">
            <a:extLst>
              <a:ext uri="{FF2B5EF4-FFF2-40B4-BE49-F238E27FC236}">
                <a16:creationId xmlns:a16="http://schemas.microsoft.com/office/drawing/2014/main" id="{3E5E751B-5852-4839-83B3-6F79F8E83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Color Fill">
            <a:extLst>
              <a:ext uri="{FF2B5EF4-FFF2-40B4-BE49-F238E27FC236}">
                <a16:creationId xmlns:a16="http://schemas.microsoft.com/office/drawing/2014/main" id="{428B6687-5D8A-41C9-A626-A8C2CBFD8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266E3AF-DA0F-4681-AA9E-0E44343B0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47047" y="251443"/>
            <a:ext cx="5041905" cy="6606558"/>
            <a:chOff x="7147047" y="251443"/>
            <a:chExt cx="5041905" cy="6606558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0288BFC-8446-4D20-BA63-79FA81DA9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60221" y="469962"/>
              <a:ext cx="528731" cy="1057462"/>
            </a:xfrm>
            <a:custGeom>
              <a:avLst/>
              <a:gdLst>
                <a:gd name="connsiteX0" fmla="*/ 528731 w 528731"/>
                <a:gd name="connsiteY0" fmla="*/ 0 h 1057462"/>
                <a:gd name="connsiteX1" fmla="*/ 528731 w 528731"/>
                <a:gd name="connsiteY1" fmla="*/ 1057462 h 1057462"/>
                <a:gd name="connsiteX2" fmla="*/ 0 w 528731"/>
                <a:gd name="connsiteY2" fmla="*/ 528731 h 1057462"/>
                <a:gd name="connsiteX3" fmla="*/ 528731 w 528731"/>
                <a:gd name="connsiteY3" fmla="*/ 0 h 105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731" h="1057462">
                  <a:moveTo>
                    <a:pt x="528731" y="0"/>
                  </a:moveTo>
                  <a:lnTo>
                    <a:pt x="528731" y="1057462"/>
                  </a:lnTo>
                  <a:cubicBezTo>
                    <a:pt x="236721" y="1057462"/>
                    <a:pt x="0" y="820741"/>
                    <a:pt x="0" y="528731"/>
                  </a:cubicBezTo>
                  <a:cubicBezTo>
                    <a:pt x="0" y="236721"/>
                    <a:pt x="236721" y="0"/>
                    <a:pt x="528731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13D209B-3A70-40AF-B046-C854DA49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14366" y="5727610"/>
              <a:ext cx="3362487" cy="1130391"/>
            </a:xfrm>
            <a:custGeom>
              <a:avLst/>
              <a:gdLst>
                <a:gd name="connsiteX0" fmla="*/ 1627680 w 3362487"/>
                <a:gd name="connsiteY0" fmla="*/ 0 h 1130391"/>
                <a:gd name="connsiteX1" fmla="*/ 3362487 w 3362487"/>
                <a:gd name="connsiteY1" fmla="*/ 0 h 1130391"/>
                <a:gd name="connsiteX2" fmla="*/ 3362487 w 3362487"/>
                <a:gd name="connsiteY2" fmla="*/ 1130391 h 1130391"/>
                <a:gd name="connsiteX3" fmla="*/ 0 w 3362487"/>
                <a:gd name="connsiteY3" fmla="*/ 1130391 h 1130391"/>
                <a:gd name="connsiteX4" fmla="*/ 8454 w 3362487"/>
                <a:gd name="connsiteY4" fmla="*/ 1101926 h 1130391"/>
                <a:gd name="connsiteX5" fmla="*/ 1627680 w 3362487"/>
                <a:gd name="connsiteY5" fmla="*/ 0 h 1130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2487" h="1130391">
                  <a:moveTo>
                    <a:pt x="1627680" y="0"/>
                  </a:moveTo>
                  <a:lnTo>
                    <a:pt x="3362487" y="0"/>
                  </a:lnTo>
                  <a:lnTo>
                    <a:pt x="3362487" y="1130391"/>
                  </a:lnTo>
                  <a:lnTo>
                    <a:pt x="0" y="1130391"/>
                  </a:lnTo>
                  <a:lnTo>
                    <a:pt x="8454" y="1101926"/>
                  </a:lnTo>
                  <a:cubicBezTo>
                    <a:pt x="262909" y="456621"/>
                    <a:pt x="891962" y="0"/>
                    <a:pt x="1627680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Graphic 9">
              <a:extLst>
                <a:ext uri="{FF2B5EF4-FFF2-40B4-BE49-F238E27FC236}">
                  <a16:creationId xmlns:a16="http://schemas.microsoft.com/office/drawing/2014/main" id="{C7481193-F2D4-499F-8ACB-34E59E087E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47047" y="683381"/>
              <a:ext cx="4829805" cy="482980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rgbClr val="FFFFFF"/>
            </a:solidFill>
            <a:ln w="38100" cap="flat">
              <a:solidFill>
                <a:srgbClr val="F7F7F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939C530-AFE7-4C51-B999-86DC5F3F7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329" y="251443"/>
              <a:ext cx="328008" cy="328008"/>
            </a:xfrm>
            <a:prstGeom prst="ellipse">
              <a:avLst/>
            </a:pr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Texture">
            <a:extLst>
              <a:ext uri="{FF2B5EF4-FFF2-40B4-BE49-F238E27FC236}">
                <a16:creationId xmlns:a16="http://schemas.microsoft.com/office/drawing/2014/main" id="{D9F678FF-4541-4601-B506-CC0A4AC96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371F6D-8F37-4ECD-2EC9-F0B794858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554020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Köşe</a:t>
            </a:r>
            <a:r>
              <a:rPr lang="en-US" sz="5400" dirty="0"/>
              <a:t> </a:t>
            </a:r>
            <a:r>
              <a:rPr lang="en-US" sz="5400" dirty="0" err="1"/>
              <a:t>Yazısı</a:t>
            </a:r>
            <a:r>
              <a:rPr lang="en-US" sz="5400" dirty="0"/>
              <a:t> </a:t>
            </a:r>
            <a:r>
              <a:rPr lang="en-US" sz="5400" dirty="0" err="1"/>
              <a:t>Örnekleri</a:t>
            </a:r>
            <a:endParaRPr lang="en-US" sz="5400" dirty="0"/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6CF31CC-0E14-38AE-8A13-C5C5CDEFDD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1051" y="1419729"/>
            <a:ext cx="3237332" cy="323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29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3DEEE-26C7-3381-E913-E278421AF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98457-793D-FB45-AF71-E807057DA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82" name="Picture 10" descr="Yalçın Bayer'in Köşe Yazısı (Hürriyet Gazetesi) | TMMOB Makina Mühendisleri  Odası">
            <a:extLst>
              <a:ext uri="{FF2B5EF4-FFF2-40B4-BE49-F238E27FC236}">
                <a16:creationId xmlns:a16="http://schemas.microsoft.com/office/drawing/2014/main" id="{7A511C28-376F-422F-57D3-316B4BD75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60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3F18876D-C54F-DE8B-CCF9-40FD1B44D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850" y="1330830"/>
            <a:ext cx="7923328" cy="445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59825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100FF-30CD-ACF7-2A9E-B0B3133E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96E60-BF15-A3EE-32E9-E8AA53C07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431459-026C-22FA-FD9F-0D2EA23654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92" t="7820" r="33" b="-592"/>
          <a:stretch/>
        </p:blipFill>
        <p:spPr>
          <a:xfrm>
            <a:off x="-260177" y="0"/>
            <a:ext cx="12452177" cy="3734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98271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AnalogousFromLightSeedRightStep">
      <a:dk1>
        <a:srgbClr val="000000"/>
      </a:dk1>
      <a:lt1>
        <a:srgbClr val="FFFFFF"/>
      </a:lt1>
      <a:dk2>
        <a:srgbClr val="41242B"/>
      </a:dk2>
      <a:lt2>
        <a:srgbClr val="E2E8E2"/>
      </a:lt2>
      <a:accent1>
        <a:srgbClr val="E76EEE"/>
      </a:accent1>
      <a:accent2>
        <a:srgbClr val="EB4EB2"/>
      </a:accent2>
      <a:accent3>
        <a:srgbClr val="EE6E8B"/>
      </a:accent3>
      <a:accent4>
        <a:srgbClr val="EB6C4E"/>
      </a:accent4>
      <a:accent5>
        <a:srgbClr val="D99428"/>
      </a:accent5>
      <a:accent6>
        <a:srgbClr val="A6A938"/>
      </a:accent6>
      <a:hlink>
        <a:srgbClr val="598E56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92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Nova</vt:lpstr>
      <vt:lpstr>TropicVTI</vt:lpstr>
      <vt:lpstr>Köşe Yazısı</vt:lpstr>
      <vt:lpstr>PowerPoint Presentation</vt:lpstr>
      <vt:lpstr>Türk Edebiyatında Köşe Yazısı</vt:lpstr>
      <vt:lpstr>PowerPoint Presentation</vt:lpstr>
      <vt:lpstr>Özellikler</vt:lpstr>
      <vt:lpstr>Köşe Yazısı Örnekleri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Köşe Yazısı</dc:title>
  <dc:creator>Emre Geçit</dc:creator>
  <cp:lastModifiedBy>Emre Geçit</cp:lastModifiedBy>
  <cp:revision>3</cp:revision>
  <dcterms:created xsi:type="dcterms:W3CDTF">2023-05-23T11:31:25Z</dcterms:created>
  <dcterms:modified xsi:type="dcterms:W3CDTF">2023-05-24T05:04:54Z</dcterms:modified>
</cp:coreProperties>
</file>

<file path=docProps/thumbnail.jpeg>
</file>